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9"/>
  </p:handoutMasterIdLst>
  <p:sldIdLst>
    <p:sldId id="384" r:id="rId3"/>
    <p:sldId id="463" r:id="rId5"/>
    <p:sldId id="445" r:id="rId6"/>
    <p:sldId id="488" r:id="rId7"/>
    <p:sldId id="481" r:id="rId8"/>
    <p:sldId id="489" r:id="rId9"/>
    <p:sldId id="471" r:id="rId10"/>
    <p:sldId id="490" r:id="rId11"/>
    <p:sldId id="491" r:id="rId12"/>
    <p:sldId id="492" r:id="rId13"/>
    <p:sldId id="493" r:id="rId14"/>
    <p:sldId id="494" r:id="rId15"/>
    <p:sldId id="425" r:id="rId16"/>
    <p:sldId id="426" r:id="rId17"/>
    <p:sldId id="487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ECF3"/>
    <a:srgbClr val="DEEBF7"/>
    <a:srgbClr val="0070C0"/>
    <a:srgbClr val="FADBE8"/>
    <a:srgbClr val="FFCCCC"/>
    <a:srgbClr val="4D6E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07" autoAdjust="0"/>
    <p:restoredTop sz="94660"/>
  </p:normalViewPr>
  <p:slideViewPr>
    <p:cSldViewPr snapToGrid="0">
      <p:cViewPr varScale="1">
        <p:scale>
          <a:sx n="87" d="100"/>
          <a:sy n="87" d="100"/>
        </p:scale>
        <p:origin x="12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F435F1-BC2C-432F-AB22-B3A12682CA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14BCD7-1B3F-4B2E-915C-8B307C14B09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9"/>
          <p:cNvSpPr/>
          <p:nvPr/>
        </p:nvSpPr>
        <p:spPr>
          <a:xfrm>
            <a:off x="1" y="0"/>
            <a:ext cx="7559039" cy="6858000"/>
          </a:xfrm>
          <a:custGeom>
            <a:avLst/>
            <a:gdLst>
              <a:gd name="connsiteX0" fmla="*/ 0 w 5894571"/>
              <a:gd name="connsiteY0" fmla="*/ 0 h 6858000"/>
              <a:gd name="connsiteX1" fmla="*/ 5894571 w 5894571"/>
              <a:gd name="connsiteY1" fmla="*/ 0 h 6858000"/>
              <a:gd name="connsiteX2" fmla="*/ 2300629 w 5894571"/>
              <a:gd name="connsiteY2" fmla="*/ 6858000 h 6858000"/>
              <a:gd name="connsiteX3" fmla="*/ 0 w 58945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4571" h="6858000">
                <a:moveTo>
                  <a:pt x="0" y="0"/>
                </a:moveTo>
                <a:lnTo>
                  <a:pt x="5894571" y="0"/>
                </a:lnTo>
                <a:lnTo>
                  <a:pt x="23006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4D6EF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594360" y="482028"/>
            <a:ext cx="11003280" cy="5926964"/>
          </a:xfrm>
          <a:prstGeom prst="roundRect">
            <a:avLst>
              <a:gd name="adj" fmla="val 8202"/>
            </a:avLst>
          </a:prstGeom>
          <a:solidFill>
            <a:schemeClr val="bg1"/>
          </a:solidFill>
          <a:ln w="6350">
            <a:noFill/>
          </a:ln>
          <a:effectLst>
            <a:outerShdw blurRad="546100" dir="2700000" sx="102000" sy="102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2" name="图片 21" descr="F:\计算机发展史\51miz-E1168142-4B823771-1920x1409.jpg51miz-E1168142-4B823771-1920x140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121525" y="2338705"/>
            <a:ext cx="4284980" cy="31451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13460" y="2004060"/>
            <a:ext cx="7581900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b="1" dirty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任务四</a:t>
            </a:r>
            <a:r>
              <a:rPr lang="en-US" altLang="zh-CN" sz="4800" b="1" dirty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 </a:t>
            </a:r>
            <a:r>
              <a:rPr lang="zh-CN" altLang="en-US" sz="4800" b="1" dirty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闰年平年我知道（</a:t>
            </a:r>
            <a:r>
              <a:rPr lang="en-US" altLang="zh-CN" sz="4800" b="1" dirty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2</a:t>
            </a:r>
            <a:r>
              <a:rPr lang="zh-CN" altLang="en-US" sz="4800" b="1" dirty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）</a:t>
            </a:r>
            <a:endParaRPr lang="zh-CN" altLang="en-US" sz="4800" b="1" dirty="0">
              <a:solidFill>
                <a:srgbClr val="4D6EF8"/>
              </a:solidFill>
              <a:latin typeface="阿里巴巴普惠体 Heavy" panose="00020600040101010101" charset="-122"/>
              <a:ea typeface="阿里巴巴普惠体 Heavy" panose="0002060004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13460" y="888365"/>
            <a:ext cx="7722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400" b="1" spc="600" dirty="0">
                <a:solidFill>
                  <a:srgbClr val="4D6EF8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lt"/>
              </a:rPr>
              <a:t>五年级上册 主题三 用算法解决问题</a:t>
            </a:r>
            <a:endParaRPr lang="zh-CN" altLang="en-US" sz="2400" b="1" spc="600" dirty="0">
              <a:solidFill>
                <a:srgbClr val="4D6EF8"/>
              </a:solidFill>
              <a:latin typeface="阿里巴巴普惠体" panose="00020600040101010101" charset="-122"/>
              <a:ea typeface="阿里巴巴普惠体" panose="00020600040101010101" charset="-122"/>
              <a:cs typeface="阿里巴巴普惠体" panose="00020600040101010101" charset="-122"/>
              <a:sym typeface="+mn-lt"/>
            </a:endParaRPr>
          </a:p>
        </p:txBody>
      </p:sp>
      <p:pic>
        <p:nvPicPr>
          <p:cNvPr id="2" name="图片 1" descr="mmexport17372572514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9850" y="5371465"/>
            <a:ext cx="3272155" cy="444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4" grpId="0"/>
      <p:bldP spid="17" grpId="0"/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7"/>
          <p:cNvSpPr>
            <a:spLocks noChangeArrowheads="1"/>
          </p:cNvSpPr>
          <p:nvPr/>
        </p:nvSpPr>
        <p:spPr bwMode="auto">
          <a:xfrm>
            <a:off x="417830" y="825500"/>
            <a:ext cx="11423015" cy="105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已知判断闰年与平年算法的流程图和部分代码如下：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419070" y="364018"/>
            <a:ext cx="1680392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试一试</a:t>
            </a:r>
            <a:endParaRPr lang="en-US" altLang="zh-CN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5345" y="1675130"/>
            <a:ext cx="3948430" cy="451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3775" y="1675130"/>
            <a:ext cx="3457575" cy="3486150"/>
          </a:xfrm>
          <a:prstGeom prst="rect">
            <a:avLst/>
          </a:prstGeom>
        </p:spPr>
      </p:pic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419100" y="1487805"/>
            <a:ext cx="4359275" cy="4702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1.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通过观察，找出判断条件对应的代码。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）判断条件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1“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能被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4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整除不能被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100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整除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对应的代码是？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）判断条件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2“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能被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400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整除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对应的代码是？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52255" y="2806700"/>
            <a:ext cx="2849880" cy="36258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79255" y="3589020"/>
            <a:ext cx="1624330" cy="34607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7"/>
          <p:cNvSpPr>
            <a:spLocks noChangeArrowheads="1"/>
          </p:cNvSpPr>
          <p:nvPr/>
        </p:nvSpPr>
        <p:spPr bwMode="auto">
          <a:xfrm>
            <a:off x="417830" y="825500"/>
            <a:ext cx="11423015" cy="105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已知判断闰年与平年算法的流程图和部分代码如下：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419070" y="364018"/>
            <a:ext cx="1680392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试一试</a:t>
            </a:r>
            <a:endParaRPr lang="en-US" altLang="zh-CN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2054860"/>
            <a:ext cx="3948430" cy="4514850"/>
          </a:xfrm>
          <a:prstGeom prst="rect">
            <a:avLst/>
          </a:prstGeom>
        </p:spPr>
      </p:pic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419100" y="1487805"/>
            <a:ext cx="11554460" cy="4702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2.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根据多分支结构程序语句，用程序代码替换红色文字的描述。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00" y="2054860"/>
            <a:ext cx="5066665" cy="46926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449695" y="3578225"/>
            <a:ext cx="172847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if</a:t>
            </a:r>
            <a:endParaRPr lang="en-US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11265" y="4509135"/>
            <a:ext cx="172847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elif</a:t>
            </a:r>
            <a:endParaRPr lang="en-US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11265" y="5440045"/>
            <a:ext cx="172847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else:</a:t>
            </a:r>
            <a:endParaRPr lang="en-US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0" grpId="0"/>
      <p:bldP spid="10" grpId="1"/>
      <p:bldP spid="12" grpId="0"/>
      <p:bldP spid="1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7"/>
          <p:cNvSpPr>
            <a:spLocks noChangeArrowheads="1"/>
          </p:cNvSpPr>
          <p:nvPr/>
        </p:nvSpPr>
        <p:spPr bwMode="auto">
          <a:xfrm>
            <a:off x="417830" y="825500"/>
            <a:ext cx="11423015" cy="105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已知判断闰年与平年算法的流程图和部分代码如下：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419070" y="364018"/>
            <a:ext cx="1680392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试一试</a:t>
            </a:r>
            <a:endParaRPr lang="en-US" altLang="zh-CN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5465" y="2737485"/>
            <a:ext cx="3464560" cy="3961765"/>
          </a:xfrm>
          <a:prstGeom prst="rect">
            <a:avLst/>
          </a:prstGeom>
        </p:spPr>
      </p:pic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419100" y="1487805"/>
            <a:ext cx="11554460" cy="4702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3.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打开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判断闰年与平年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-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补充前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.py”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程序，修改程序并保存。运行程序，输入不同的年份，观察执行结果。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00" y="2054860"/>
            <a:ext cx="5066665" cy="46926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449695" y="3578225"/>
            <a:ext cx="172847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if</a:t>
            </a:r>
            <a:endParaRPr lang="en-US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11265" y="4509135"/>
            <a:ext cx="172847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elif</a:t>
            </a:r>
            <a:endParaRPr lang="en-US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11265" y="5440045"/>
            <a:ext cx="172847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else:</a:t>
            </a:r>
            <a:endParaRPr lang="zh-CN" altLang="en-US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0" grpId="0"/>
      <p:bldP spid="10" grpId="1"/>
      <p:bldP spid="12" grpId="0"/>
      <p:bldP spid="1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小 结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84328" y="3169159"/>
            <a:ext cx="10007740" cy="2977602"/>
            <a:chOff x="1708" y="4948"/>
            <a:chExt cx="15760" cy="4689"/>
          </a:xfrm>
        </p:grpSpPr>
        <p:sp>
          <p:nvSpPr>
            <p:cNvPr id="37" name="剪去单角的矩形 3"/>
            <p:cNvSpPr/>
            <p:nvPr/>
          </p:nvSpPr>
          <p:spPr>
            <a:xfrm>
              <a:off x="1708" y="4948"/>
              <a:ext cx="15760" cy="4689"/>
            </a:xfrm>
            <a:prstGeom prst="snip1Rect">
              <a:avLst/>
            </a:prstGeom>
            <a:solidFill>
              <a:srgbClr val="FADBE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FFCCCC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　　</a:t>
              </a:r>
              <a:r>
                <a:rPr lang="en-US" altLang="zh-CN" dirty="0">
                  <a:solidFill>
                    <a:srgbClr val="FFCCCC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 </a:t>
              </a:r>
              <a:endParaRPr lang="en-US" altLang="zh-CN" dirty="0">
                <a:solidFill>
                  <a:srgbClr val="FFCCCC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223" y="5272"/>
              <a:ext cx="14443" cy="398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indent="608330" algn="just">
                <a:lnSpc>
                  <a:spcPts val="3600"/>
                </a:lnSpc>
              </a:pPr>
              <a:r>
                <a:rPr lang="en-US" altLang="zh-CN" sz="2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</a:t>
              </a:r>
              <a:r>
                <a:rPr lang="zh-CN" altLang="en-US" sz="2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．多分支结构能够根据多个判断条件选择不同的执行路径。</a:t>
              </a:r>
              <a:endPara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  <a:p>
              <a:pPr indent="608330" algn="just">
                <a:lnSpc>
                  <a:spcPts val="3600"/>
                </a:lnSpc>
              </a:pPr>
              <a:r>
                <a:rPr lang="en-US" altLang="zh-CN" sz="2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</a:t>
              </a:r>
              <a:r>
                <a:rPr lang="zh-CN" altLang="en-US" sz="2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．利用多分支结构，可以根据不同的情况进行更多的判断，使程序层次清晰。</a:t>
              </a:r>
              <a:endPara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  <a:p>
              <a:pPr indent="608330" algn="just">
                <a:lnSpc>
                  <a:spcPts val="3600"/>
                </a:lnSpc>
              </a:pPr>
              <a:r>
                <a:rPr lang="en-US" altLang="zh-CN" sz="2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</a:t>
              </a:r>
              <a:r>
                <a:rPr lang="zh-CN" altLang="en-US" sz="2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．在日常生活中，可以多运用算法思维帮助我们解决实际问题。</a:t>
              </a:r>
              <a:endParaRPr lang="en-US" altLang="zh-CN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8660" y="1129030"/>
            <a:ext cx="8754110" cy="17665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9070" y="364018"/>
            <a:ext cx="1702338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任务拓展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5" name="矩形 17"/>
          <p:cNvSpPr>
            <a:spLocks noChangeArrowheads="1"/>
          </p:cNvSpPr>
          <p:nvPr/>
        </p:nvSpPr>
        <p:spPr bwMode="auto">
          <a:xfrm>
            <a:off x="418465" y="936625"/>
            <a:ext cx="11585575" cy="5815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indent="457200" algn="just" fontAlgn="auto">
              <a:lnSpc>
                <a:spcPct val="150000"/>
              </a:lnSpc>
              <a:spcBef>
                <a:spcPct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1. 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小桂为程序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“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小智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”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设计了一个能根据气温给出运动建议的功能，程序如下。</a:t>
            </a:r>
            <a:endParaRPr lang="zh-CN" altLang="en-US" sz="18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  <a:p>
            <a:pPr indent="457200" algn="just" fontAlgn="auto">
              <a:lnSpc>
                <a:spcPct val="150000"/>
              </a:lnSpc>
              <a:spcBef>
                <a:spcPct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如果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“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小智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”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推荐的运动为游泳、晨跑或傍晚打球，那么当天温度可能是多少？打开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“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根据气温给出运动建议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 .py”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，运行并检测自己的答案是否正确。</a:t>
            </a:r>
            <a:endParaRPr lang="zh-CN" altLang="en-US" sz="18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  <a:p>
            <a:pPr indent="457200" algn="just" fontAlgn="auto">
              <a:lnSpc>
                <a:spcPct val="150000"/>
              </a:lnSpc>
              <a:spcBef>
                <a:spcPct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 sz="18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126855" y="2581910"/>
            <a:ext cx="3065145" cy="35775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如果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小智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推荐的运动为游泳、晨跑或傍晚打球，为执行判断条件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“elif 20&lt;=temperature&lt;30”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后的语句组，所以当天温度可能在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20~30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度之间（含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度不含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30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度）。</a:t>
            </a:r>
            <a:endParaRPr lang="zh-CN" altLang="en-US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2353945"/>
            <a:ext cx="8648700" cy="4033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98490" y="1593215"/>
            <a:ext cx="5181600" cy="4914900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419070" y="364018"/>
            <a:ext cx="1702338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任务拓展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5" name="矩形 17"/>
          <p:cNvSpPr>
            <a:spLocks noChangeArrowheads="1"/>
          </p:cNvSpPr>
          <p:nvPr/>
        </p:nvSpPr>
        <p:spPr bwMode="auto">
          <a:xfrm>
            <a:off x="418465" y="936625"/>
            <a:ext cx="11585575" cy="5815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indent="457200" algn="just" fontAlgn="auto">
              <a:lnSpc>
                <a:spcPct val="150000"/>
              </a:lnSpc>
              <a:spcBef>
                <a:spcPct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2. 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查看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“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学生在图书馆使用自动借阅系统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”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的流程图，打开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“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图书馆自动借阅系统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 .py”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，请把红色部分修改成代码，尝试保存并运行。</a:t>
            </a:r>
            <a:endParaRPr lang="zh-CN" altLang="en-US" sz="18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  <a:p>
            <a:pPr indent="457200" algn="just" fontAlgn="auto">
              <a:lnSpc>
                <a:spcPct val="150000"/>
              </a:lnSpc>
              <a:spcBef>
                <a:spcPct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 sz="18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19140" y="3813810"/>
            <a:ext cx="612775" cy="473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 anchor="t">
            <a:noAutofit/>
          </a:bodyPr>
          <a:p>
            <a:pPr algn="ctr">
              <a:lnSpc>
                <a:spcPct val="150000"/>
              </a:lnSpc>
            </a:pPr>
            <a:r>
              <a:rPr 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if</a:t>
            </a:r>
            <a:endParaRPr lang="en-US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1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05" y="2113915"/>
            <a:ext cx="5340985" cy="415099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6311265" y="4665980"/>
            <a:ext cx="2788920" cy="473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 anchor="t">
            <a:noAutofit/>
          </a:bodyPr>
          <a:p>
            <a:pPr algn="l">
              <a:lnSpc>
                <a:spcPct val="150000"/>
              </a:lnSpc>
            </a:pP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count &gt;= 5:</a:t>
            </a:r>
            <a:endParaRPr lang="en-US" altLang="zh-CN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94985" y="5518150"/>
            <a:ext cx="836930" cy="473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 anchor="t">
            <a:noAutofit/>
          </a:bodyPr>
          <a:p>
            <a:pPr algn="r">
              <a:lnSpc>
                <a:spcPct val="150000"/>
              </a:lnSpc>
            </a:pPr>
            <a:r>
              <a:rPr 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else</a:t>
            </a:r>
            <a:endParaRPr lang="en-US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/>
      <p:bldP spid="6" grpId="0" bldLvl="0" animBg="1"/>
      <p:bldP spid="6" grpId="1"/>
      <p:bldP spid="8" grpId="0" bldLvl="0" animBg="1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7"/>
          <p:cNvSpPr>
            <a:spLocks noChangeArrowheads="1"/>
          </p:cNvSpPr>
          <p:nvPr/>
        </p:nvSpPr>
        <p:spPr bwMode="auto">
          <a:xfrm>
            <a:off x="417830" y="1671320"/>
            <a:ext cx="5927090" cy="407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indent="609600" algn="just" fontAlgn="auto">
              <a:lnSpc>
                <a:spcPct val="150000"/>
              </a:lnSpc>
              <a:spcBef>
                <a:spcPct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壮壮团队知道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判断闰年与平年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的算法后，想用程序实现它。经过查阅资料，他们发现通常用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“if……elif……else”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语句实现多分支结构。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419070" y="364018"/>
            <a:ext cx="1680392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情境引入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95440" y="1231265"/>
            <a:ext cx="4395470" cy="43954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7"/>
          <p:cNvSpPr>
            <a:spLocks noChangeArrowheads="1"/>
          </p:cNvSpPr>
          <p:nvPr/>
        </p:nvSpPr>
        <p:spPr bwMode="auto">
          <a:xfrm>
            <a:off x="417830" y="825500"/>
            <a:ext cx="11385550" cy="293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多分支结构是一种依据多个不同条件判断得到不同结果的程序结构。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判断闰年与平年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的算法有两个判断条件、两个双分支，这样的嵌套结构属于多分支结构。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下面是多分支结构的基本格式和算法流程图，请找出基本格式各语句在流程图中对应的部分。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419070" y="364018"/>
            <a:ext cx="1680392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学一学</a:t>
            </a:r>
            <a:endParaRPr lang="en-US" altLang="zh-CN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6705" y="2698115"/>
            <a:ext cx="7534275" cy="3952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7"/>
          <p:cNvSpPr>
            <a:spLocks noChangeArrowheads="1"/>
          </p:cNvSpPr>
          <p:nvPr/>
        </p:nvSpPr>
        <p:spPr bwMode="auto">
          <a:xfrm>
            <a:off x="417830" y="825500"/>
            <a:ext cx="5013325" cy="603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梳理知识点，完成下列填空。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在多分支结构的程序执行时，首先判断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　　</a:t>
            </a:r>
            <a:r>
              <a:rPr lang="en-US" altLang="zh-CN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是否成立，如果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　　　</a:t>
            </a:r>
            <a:r>
              <a:rPr lang="en-US" altLang="zh-CN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 </a:t>
            </a:r>
            <a:endParaRPr lang="en-US" altLang="zh-CN" sz="2400" u="sng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成立，转向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　　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分支，并执行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　　　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；如果不成立，则转向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　　　</a:t>
            </a:r>
            <a:r>
              <a:rPr lang="en-US" altLang="zh-CN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分支。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419070" y="364018"/>
            <a:ext cx="1680392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学一学</a:t>
            </a:r>
            <a:endParaRPr lang="en-US" altLang="zh-CN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2760" y="125095"/>
            <a:ext cx="6619240" cy="3472815"/>
          </a:xfrm>
          <a:prstGeom prst="rect">
            <a:avLst/>
          </a:prstGeom>
        </p:spPr>
      </p:pic>
      <p:sp>
        <p:nvSpPr>
          <p:cNvPr id="5" name="矩形 17"/>
          <p:cNvSpPr>
            <a:spLocks noChangeArrowheads="1"/>
          </p:cNvSpPr>
          <p:nvPr/>
        </p:nvSpPr>
        <p:spPr bwMode="auto">
          <a:xfrm>
            <a:off x="559435" y="4278630"/>
            <a:ext cx="11281410" cy="145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接下来判断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　　　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是否成立，如果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　　　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成立，转向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　　　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分支，并执行</a:t>
            </a:r>
            <a:r>
              <a:rPr lang="en-US" altLang="zh-CN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  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；如果不成立，则转向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　　　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分支，并执行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</a:t>
            </a:r>
            <a:r>
              <a:rPr lang="en-US" altLang="zh-CN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    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　　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44955" y="2057400"/>
            <a:ext cx="172847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条件</a:t>
            </a:r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en-US" altLang="zh-CN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9435" y="2602865"/>
            <a:ext cx="172847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条件</a:t>
            </a:r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en-US" altLang="zh-CN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46145" y="2602865"/>
            <a:ext cx="70993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endParaRPr lang="zh-CN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88085" y="3148330"/>
            <a:ext cx="172847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语句组</a:t>
            </a:r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en-US" altLang="zh-CN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88085" y="3713480"/>
            <a:ext cx="77851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否</a:t>
            </a:r>
            <a:endParaRPr lang="zh-CN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16555" y="4412615"/>
            <a:ext cx="123952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条件</a:t>
            </a:r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en-US" altLang="zh-CN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21095" y="4412615"/>
            <a:ext cx="123952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条件</a:t>
            </a:r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en-US" altLang="zh-CN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25635" y="4412615"/>
            <a:ext cx="123952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endParaRPr lang="zh-CN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48385" y="4958080"/>
            <a:ext cx="153289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语句组</a:t>
            </a:r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en-US" altLang="zh-CN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66130" y="4958080"/>
            <a:ext cx="123952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否</a:t>
            </a:r>
            <a:endParaRPr lang="zh-CN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88705" y="4958080"/>
            <a:ext cx="2077085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语句组</a:t>
            </a:r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en-US" altLang="zh-CN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070" y="364018"/>
            <a:ext cx="1680392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做一做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381000" y="1018540"/>
            <a:ext cx="11385550" cy="271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打开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超市优惠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.py”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程序，尝试输入不同区间的价格，观察输出提示，并判断执行的是哪一部分代码。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7" name="图片 17" descr="c2ad50ec1f4df5c0541711c7f6efb73"/>
          <p:cNvPicPr>
            <a:picLocks noChangeAspect="1"/>
          </p:cNvPicPr>
          <p:nvPr/>
        </p:nvPicPr>
        <p:blipFill>
          <a:blip r:embed="rId1"/>
          <a:srcRect l="3605"/>
          <a:stretch>
            <a:fillRect/>
          </a:stretch>
        </p:blipFill>
        <p:spPr>
          <a:xfrm>
            <a:off x="2462530" y="2263140"/>
            <a:ext cx="7879715" cy="44564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070" y="364018"/>
            <a:ext cx="1680392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学一学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600710" y="1018540"/>
            <a:ext cx="11436350" cy="1561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程序中，为了对一个或多个数据进行运算并产生结果，我们会用到不同类型的运算符。常见的运算符类型有算数运算符、比较运算符、逻辑运算符等。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0815" y="2251075"/>
            <a:ext cx="9755505" cy="4236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070" y="364018"/>
            <a:ext cx="1680392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学一学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600710" y="1018540"/>
            <a:ext cx="11436350" cy="1561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程序中，为了对一个或多个数据进行运算并产生结果，我们会用到不同类型的运算符。常见的运算符类型有算数运算符、比较运算符、逻辑运算符等。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33855" y="2377440"/>
            <a:ext cx="8716010" cy="4050030"/>
            <a:chOff x="2504" y="3400"/>
            <a:chExt cx="13726" cy="637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627" y="3400"/>
              <a:ext cx="13344" cy="3727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04" y="6872"/>
              <a:ext cx="13727" cy="290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070" y="364018"/>
            <a:ext cx="1680392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学一学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600710" y="1018540"/>
            <a:ext cx="11436350" cy="1561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程序中，为了对一个或多个数据进行运算并产生结果，我们会用到不同类型的运算符。常见的运算符类型有算数运算符、比较运算符、逻辑运算符等。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6510" y="2266315"/>
            <a:ext cx="9619615" cy="40525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7"/>
          <p:cNvSpPr>
            <a:spLocks noChangeArrowheads="1"/>
          </p:cNvSpPr>
          <p:nvPr/>
        </p:nvSpPr>
        <p:spPr bwMode="auto">
          <a:xfrm>
            <a:off x="417830" y="825500"/>
            <a:ext cx="11423015" cy="603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先写出下列代码运行后的结果，再借助编程工具验证结果是否正确。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20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1.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填空题。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）计算表达式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“10 // 4”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的结果是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　　　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）表达式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“80 &gt; 11”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的结果是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　　　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）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“(5 &gt; 3) and (2 &lt; 7)”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的结果是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　　　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。</a:t>
            </a:r>
            <a:endParaRPr lang="en-US" altLang="zh-CN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20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2.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判断题，正确的在题后的括号中画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“√”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，错误的画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</a:t>
            </a:r>
            <a:r>
              <a:rPr lang="en-US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×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）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“7 % 3”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的结果是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1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。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				   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（　　）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）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“5 != 5”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的结果是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True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。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				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（　　）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）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“( 4 &lt; 8 ) and ( 9 &gt; 1 )”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的结果是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True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。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	   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（　　）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419070" y="364018"/>
            <a:ext cx="1680392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练一练</a:t>
            </a:r>
            <a:endParaRPr lang="en-US" altLang="zh-CN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000" y="2195195"/>
            <a:ext cx="172847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en-US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35625" y="2740660"/>
            <a:ext cx="172847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True</a:t>
            </a:r>
            <a:endParaRPr lang="en-US" altLang="zh-CN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263640" y="3286125"/>
            <a:ext cx="172847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True</a:t>
            </a:r>
            <a:endParaRPr lang="en-US" altLang="zh-CN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095740" y="4629150"/>
            <a:ext cx="172847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√</a:t>
            </a:r>
            <a:endParaRPr lang="en-US" altLang="zh-CN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095740" y="5174615"/>
            <a:ext cx="172847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endParaRPr lang="zh-CN" altLang="en-US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222740" y="5720080"/>
            <a:ext cx="172847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√</a:t>
            </a:r>
            <a:endParaRPr lang="en-US" altLang="zh-CN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tags/tag1.xml><?xml version="1.0" encoding="utf-8"?>
<p:tagLst xmlns:p="http://schemas.openxmlformats.org/presentationml/2006/main">
  <p:tag name="COMMONDATA" val="eyJoZGlkIjoiZmVlNzRjNzJmYjQ0NmEzMGNhMGUwZDgwYWEyMTczZDUifQ=="/>
  <p:tag name="commondata" val="eyJoZGlkIjoiNDNjYmQxODk4NTNlMDc5MjUwM2U4ZWZhMWVjMGMyMzkifQ=="/>
</p:tagLst>
</file>

<file path=ppt/theme/theme1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00AFEE"/>
      </a:accent1>
      <a:accent2>
        <a:srgbClr val="EC7B2F"/>
      </a:accent2>
      <a:accent3>
        <a:srgbClr val="A5A5A5"/>
      </a:accent3>
      <a:accent4>
        <a:srgbClr val="FFBE00"/>
      </a:accent4>
      <a:accent5>
        <a:srgbClr val="5B9BD4"/>
      </a:accent5>
      <a:accent6>
        <a:srgbClr val="6EAC46"/>
      </a:accent6>
      <a:hlink>
        <a:srgbClr val="0563C1"/>
      </a:hlink>
      <a:folHlink>
        <a:srgbClr val="954D72"/>
      </a:folHlink>
    </a:clrScheme>
    <a:fontScheme name="dsiikgbo">
      <a:majorFont>
        <a:latin typeface="字魂35号-经典雅黑"/>
        <a:ea typeface="字魂35号-经典雅黑"/>
        <a:cs typeface=""/>
      </a:majorFont>
      <a:minorFont>
        <a:latin typeface="字魂35号-经典雅黑"/>
        <a:ea typeface="字魂35号-经典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0AFEE"/>
    </a:accent1>
    <a:accent2>
      <a:srgbClr val="EC7B2F"/>
    </a:accent2>
    <a:accent3>
      <a:srgbClr val="A5A5A5"/>
    </a:accent3>
    <a:accent4>
      <a:srgbClr val="FFBE00"/>
    </a:accent4>
    <a:accent5>
      <a:srgbClr val="5B9BD4"/>
    </a:accent5>
    <a:accent6>
      <a:srgbClr val="6EAC46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1780</Words>
  <Application>WPS 演示</Application>
  <PresentationFormat>宽屏</PresentationFormat>
  <Paragraphs>146</Paragraphs>
  <Slides>15</Slides>
  <Notes>15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阿里巴巴普惠体 Heavy</vt:lpstr>
      <vt:lpstr>阿里巴巴普惠体</vt:lpstr>
      <vt:lpstr>Calibri</vt:lpstr>
      <vt:lpstr>微软雅黑</vt:lpstr>
      <vt:lpstr>黑体</vt:lpstr>
      <vt:lpstr>字魂35号-经典雅黑</vt:lpstr>
      <vt:lpstr>Arial Unicode MS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计算机发展史</dc:title>
  <dc:creator>hp</dc:creator>
  <cp:lastModifiedBy> </cp:lastModifiedBy>
  <cp:revision>160</cp:revision>
  <dcterms:created xsi:type="dcterms:W3CDTF">2022-04-26T05:40:00Z</dcterms:created>
  <dcterms:modified xsi:type="dcterms:W3CDTF">2025-08-10T04:34:33Z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53C23137AE1D49079F0764BAF8CE7DB0_13</vt:lpwstr>
  </property>
  <property fmtid="{D5CDD505-2E9C-101B-9397-08002B2CF9AE}" pid="3" name="KSOProductBuildVer">
    <vt:lpwstr>2052-12.1.0.21915</vt:lpwstr>
  </property>
</Properties>
</file>